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30275213" cy="42803763"/>
  <p:notesSz cx="6858000" cy="9144000"/>
  <p:defaultTextStyle>
    <a:defPPr>
      <a:defRPr lang="en-US"/>
    </a:defPPr>
    <a:lvl1pPr marL="0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941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5882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3823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1764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208794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 snapToObjects="1">
      <p:cViewPr>
        <p:scale>
          <a:sx n="33" d="100"/>
          <a:sy n="33" d="100"/>
        </p:scale>
        <p:origin x="962" y="-2474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13"/>
            <a:ext cx="25733931" cy="91750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49" cy="10938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2D7B-63C6-094B-9431-66609D5E255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A93D-E298-F545-B670-D5B8D90D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7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2D7B-63C6-094B-9431-66609D5E255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A93D-E298-F545-B670-D5B8D90D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5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76283" y="10700944"/>
            <a:ext cx="22548726" cy="2279498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4332" y="10700944"/>
            <a:ext cx="67157362" cy="2279498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2D7B-63C6-094B-9431-66609D5E255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A93D-E298-F545-B670-D5B8D90D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4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2D7B-63C6-094B-9431-66609D5E255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A93D-E298-F545-B670-D5B8D90D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4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05384"/>
            <a:ext cx="25733931" cy="8501303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2064"/>
            <a:ext cx="25733931" cy="936332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94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882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82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7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7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7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55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352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2D7B-63C6-094B-9431-66609D5E255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A93D-E298-F545-B670-D5B8D90D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4332" y="62332983"/>
            <a:ext cx="44850417" cy="17631781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9338" y="62332983"/>
            <a:ext cx="44855671" cy="17631781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2D7B-63C6-094B-9431-66609D5E255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A93D-E298-F545-B670-D5B8D90D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3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1308"/>
            <a:ext cx="13376810" cy="399303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4342"/>
            <a:ext cx="13376810" cy="2466170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1308"/>
            <a:ext cx="13382065" cy="3993033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941" indent="0">
              <a:buNone/>
              <a:defRPr sz="9100" b="1"/>
            </a:lvl2pPr>
            <a:lvl3pPr marL="4175882" indent="0">
              <a:buNone/>
              <a:defRPr sz="8200" b="1"/>
            </a:lvl3pPr>
            <a:lvl4pPr marL="6263823" indent="0">
              <a:buNone/>
              <a:defRPr sz="7300" b="1"/>
            </a:lvl4pPr>
            <a:lvl5pPr marL="8351764" indent="0">
              <a:buNone/>
              <a:defRPr sz="7300" b="1"/>
            </a:lvl5pPr>
            <a:lvl6pPr marL="10439705" indent="0">
              <a:buNone/>
              <a:defRPr sz="7300" b="1"/>
            </a:lvl6pPr>
            <a:lvl7pPr marL="12527646" indent="0">
              <a:buNone/>
              <a:defRPr sz="7300" b="1"/>
            </a:lvl7pPr>
            <a:lvl8pPr marL="14615587" indent="0">
              <a:buNone/>
              <a:defRPr sz="7300" b="1"/>
            </a:lvl8pPr>
            <a:lvl9pPr marL="16703528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4342"/>
            <a:ext cx="13382065" cy="24661708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2D7B-63C6-094B-9431-66609D5E255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A93D-E298-F545-B670-D5B8D90D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3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2D7B-63C6-094B-9431-66609D5E255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A93D-E298-F545-B670-D5B8D90D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3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2D7B-63C6-094B-9431-66609D5E255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A93D-E298-F545-B670-D5B8D90D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0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224"/>
            <a:ext cx="9960336" cy="725286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227"/>
            <a:ext cx="16924685" cy="36531826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7087"/>
            <a:ext cx="9960336" cy="29278966"/>
          </a:xfr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2D7B-63C6-094B-9431-66609D5E255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A93D-E298-F545-B670-D5B8D90D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2634"/>
            <a:ext cx="18165128" cy="353725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4595"/>
            <a:ext cx="18165128" cy="25682258"/>
          </a:xfrm>
        </p:spPr>
        <p:txBody>
          <a:bodyPr/>
          <a:lstStyle>
            <a:lvl1pPr marL="0" indent="0">
              <a:buNone/>
              <a:defRPr sz="14600"/>
            </a:lvl1pPr>
            <a:lvl2pPr marL="2087941" indent="0">
              <a:buNone/>
              <a:defRPr sz="12800"/>
            </a:lvl2pPr>
            <a:lvl3pPr marL="4175882" indent="0">
              <a:buNone/>
              <a:defRPr sz="11000"/>
            </a:lvl3pPr>
            <a:lvl4pPr marL="6263823" indent="0">
              <a:buNone/>
              <a:defRPr sz="9100"/>
            </a:lvl4pPr>
            <a:lvl5pPr marL="8351764" indent="0">
              <a:buNone/>
              <a:defRPr sz="9100"/>
            </a:lvl5pPr>
            <a:lvl6pPr marL="10439705" indent="0">
              <a:buNone/>
              <a:defRPr sz="9100"/>
            </a:lvl6pPr>
            <a:lvl7pPr marL="12527646" indent="0">
              <a:buNone/>
              <a:defRPr sz="9100"/>
            </a:lvl7pPr>
            <a:lvl8pPr marL="14615587" indent="0">
              <a:buNone/>
              <a:defRPr sz="9100"/>
            </a:lvl8pPr>
            <a:lvl9pPr marL="16703528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499893"/>
            <a:ext cx="18165128" cy="5023494"/>
          </a:xfrm>
        </p:spPr>
        <p:txBody>
          <a:bodyPr/>
          <a:lstStyle>
            <a:lvl1pPr marL="0" indent="0">
              <a:buNone/>
              <a:defRPr sz="6400"/>
            </a:lvl1pPr>
            <a:lvl2pPr marL="2087941" indent="0">
              <a:buNone/>
              <a:defRPr sz="5500"/>
            </a:lvl2pPr>
            <a:lvl3pPr marL="4175882" indent="0">
              <a:buNone/>
              <a:defRPr sz="4600"/>
            </a:lvl3pPr>
            <a:lvl4pPr marL="6263823" indent="0">
              <a:buNone/>
              <a:defRPr sz="4100"/>
            </a:lvl4pPr>
            <a:lvl5pPr marL="8351764" indent="0">
              <a:buNone/>
              <a:defRPr sz="4100"/>
            </a:lvl5pPr>
            <a:lvl6pPr marL="10439705" indent="0">
              <a:buNone/>
              <a:defRPr sz="4100"/>
            </a:lvl6pPr>
            <a:lvl7pPr marL="12527646" indent="0">
              <a:buNone/>
              <a:defRPr sz="4100"/>
            </a:lvl7pPr>
            <a:lvl8pPr marL="14615587" indent="0">
              <a:buNone/>
              <a:defRPr sz="4100"/>
            </a:lvl8pPr>
            <a:lvl9pPr marL="16703528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F2D7B-63C6-094B-9431-66609D5E255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4A93D-E298-F545-B670-D5B8D90D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7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135"/>
            <a:ext cx="27247692" cy="7133961"/>
          </a:xfrm>
          <a:prstGeom prst="rect">
            <a:avLst/>
          </a:prstGeom>
        </p:spPr>
        <p:txBody>
          <a:bodyPr vert="horz" lIns="417588" tIns="208794" rIns="417588" bIns="20879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7548"/>
            <a:ext cx="27247692" cy="28248505"/>
          </a:xfrm>
          <a:prstGeom prst="rect">
            <a:avLst/>
          </a:prstGeom>
        </p:spPr>
        <p:txBody>
          <a:bodyPr vert="horz" lIns="417588" tIns="208794" rIns="417588" bIns="2087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50"/>
            <a:ext cx="7064216" cy="2278904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F2D7B-63C6-094B-9431-66609D5E2554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72750"/>
            <a:ext cx="9587151" cy="2278904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0"/>
            <a:ext cx="7064216" cy="2278904"/>
          </a:xfrm>
          <a:prstGeom prst="rect">
            <a:avLst/>
          </a:prstGeom>
        </p:spPr>
        <p:txBody>
          <a:bodyPr vert="horz" lIns="417588" tIns="208794" rIns="417588" bIns="20879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4A93D-E298-F545-B670-D5B8D90DF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7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794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56" indent="-1565956" algn="l" defTabSz="2087941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904" indent="-1304963" algn="l" defTabSz="2087941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852" indent="-1043970" algn="l" defTabSz="2087941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793" indent="-1043970" algn="l" defTabSz="2087941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5734" indent="-1043970" algn="l" defTabSz="2087941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3675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1616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9557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498" indent="-1043970" algn="l" defTabSz="208794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941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882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823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764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705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7646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5587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3528" algn="l" defTabSz="208794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sciencepark.upm.edu.my/industri/teknologi_untuk_dilesenkan/teknologi_sedia_dikomersialkan-415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.org/sustainabledevelopment/sustainable-development-goals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8476766-AD45-48F2-A7B5-6B411429B5D3}"/>
              </a:ext>
            </a:extLst>
          </p:cNvPr>
          <p:cNvSpPr/>
          <p:nvPr/>
        </p:nvSpPr>
        <p:spPr>
          <a:xfrm>
            <a:off x="14778681" y="6229658"/>
            <a:ext cx="12935581" cy="7503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AF6A5E5-AF51-4128-AAF2-541769444CDC}"/>
              </a:ext>
            </a:extLst>
          </p:cNvPr>
          <p:cNvSpPr/>
          <p:nvPr/>
        </p:nvSpPr>
        <p:spPr>
          <a:xfrm>
            <a:off x="1188486" y="6351003"/>
            <a:ext cx="12718014" cy="7556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 close up of a screen&#10;&#10;Description automatically generated">
            <a:extLst>
              <a:ext uri="{FF2B5EF4-FFF2-40B4-BE49-F238E27FC236}">
                <a16:creationId xmlns="" xmlns:a16="http://schemas.microsoft.com/office/drawing/2014/main" id="{CA19870E-CBA3-4358-A03D-0B395436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63" y="39223963"/>
            <a:ext cx="30316182" cy="4168475"/>
          </a:xfrm>
          <a:prstGeom prst="rect">
            <a:avLst/>
          </a:prstGeom>
        </p:spPr>
      </p:pic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9BFAAEF-5847-449C-B1F0-C0C358444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94222"/>
            <a:ext cx="30316182" cy="4168475"/>
          </a:xfrm>
          <a:prstGeom prst="rect">
            <a:avLst/>
          </a:prstGeom>
        </p:spPr>
      </p:pic>
      <p:pic>
        <p:nvPicPr>
          <p:cNvPr id="36" name="Picture 35" descr="A picture containing table, drawing&#10;&#10;Description automatically generated">
            <a:extLst>
              <a:ext uri="{FF2B5EF4-FFF2-40B4-BE49-F238E27FC236}">
                <a16:creationId xmlns="" xmlns:a16="http://schemas.microsoft.com/office/drawing/2014/main" id="{2325DB98-E848-4E66-A9BD-0B7992CFD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69" y="-39612"/>
            <a:ext cx="30316182" cy="60632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3496" y="14791643"/>
            <a:ext cx="13794595" cy="2028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Helvetica" panose="020B0604020202020204" pitchFamily="34" charset="0"/>
                <a:cs typeface="Helvetica" panose="020B0604020202020204" pitchFamily="34" charset="0"/>
              </a:rPr>
              <a:t>BRIEF </a:t>
            </a:r>
            <a:r>
              <a:rPr lang="en-US" sz="4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TECHNOLOGY </a:t>
            </a:r>
          </a:p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in 1 or 2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entences and its use of application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4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PROBLEM/CURRENT ISSUES &amp; </a:t>
            </a:r>
            <a:r>
              <a:rPr lang="en-US" sz="4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SOLUTION</a:t>
            </a:r>
            <a:endParaRPr lang="en-US" sz="4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AU" sz="3600" i="1" dirty="0">
                <a:latin typeface="Arial" panose="020B0604020202020204" pitchFamily="34" charset="0"/>
                <a:cs typeface="Arial" panose="020B0604020202020204" pitchFamily="34" charset="0"/>
              </a:rPr>
              <a:t>What problems </a:t>
            </a:r>
            <a:r>
              <a:rPr lang="en-A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/limitations </a:t>
            </a:r>
            <a:r>
              <a:rPr lang="en-AU" sz="3600" i="1" dirty="0">
                <a:latin typeface="Arial" panose="020B0604020202020204" pitchFamily="34" charset="0"/>
                <a:cs typeface="Arial" panose="020B0604020202020204" pitchFamily="34" charset="0"/>
              </a:rPr>
              <a:t>does this </a:t>
            </a:r>
            <a:r>
              <a:rPr lang="en-A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invention overcome</a:t>
            </a:r>
            <a:r>
              <a:rPr lang="en-AU" sz="36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4800" b="1" dirty="0">
                <a:latin typeface="Helvetica" panose="020B0604020202020204" pitchFamily="34" charset="0"/>
                <a:cs typeface="Helvetica" panose="020B0604020202020204" pitchFamily="34" charset="0"/>
              </a:rPr>
              <a:t>INVENTIVENESS  &amp; </a:t>
            </a:r>
            <a:r>
              <a:rPr lang="en-US" sz="4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NOVELTY</a:t>
            </a:r>
            <a:br>
              <a:rPr lang="en-US" sz="4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AU" sz="3600" i="1" dirty="0">
                <a:latin typeface="Arial" panose="020B0604020202020204" pitchFamily="34" charset="0"/>
                <a:cs typeface="Arial" panose="020B0604020202020204" pitchFamily="34" charset="0"/>
              </a:rPr>
              <a:t>What are the unique features of the invention?  </a:t>
            </a:r>
            <a:r>
              <a:rPr lang="en-AU" sz="3600" i="1" dirty="0">
                <a:latin typeface="Arial" panose="020B0604020202020204" pitchFamily="34" charset="0"/>
                <a:cs typeface="Arial" panose="020B0604020202020204" pitchFamily="34" charset="0"/>
              </a:rPr>
              <a:t>and its benefits </a:t>
            </a:r>
            <a:r>
              <a:rPr lang="en-AU" sz="3600" i="1" dirty="0">
                <a:latin typeface="Arial" panose="020B0604020202020204" pitchFamily="34" charset="0"/>
                <a:cs typeface="Arial" panose="020B0604020202020204" pitchFamily="34" charset="0"/>
              </a:rPr>
              <a:t>of the unique features?</a:t>
            </a:r>
            <a:endParaRPr lang="en-MY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MY" sz="3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MY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MY" sz="3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98062" y="14652805"/>
            <a:ext cx="13600938" cy="2117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BENEFITS OF THE TECHNOLOGY</a:t>
            </a:r>
          </a:p>
          <a:p>
            <a:endParaRPr lang="en-US" sz="4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4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USEFULNESS </a:t>
            </a:r>
            <a:r>
              <a:rPr lang="en-US" sz="4800" b="1" dirty="0">
                <a:latin typeface="Helvetica" panose="020B0604020202020204" pitchFamily="34" charset="0"/>
                <a:cs typeface="Helvetica" panose="020B0604020202020204" pitchFamily="34" charset="0"/>
              </a:rPr>
              <a:t>&amp; APPLICATION</a:t>
            </a:r>
          </a:p>
          <a:p>
            <a:endParaRPr lang="en-US" sz="4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US" sz="3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AU" sz="4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US" sz="4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MARKET </a:t>
            </a:r>
            <a:r>
              <a:rPr lang="en-US" sz="4800" b="1" dirty="0">
                <a:latin typeface="Helvetica" panose="020B0604020202020204" pitchFamily="34" charset="0"/>
                <a:cs typeface="Helvetica" panose="020B0604020202020204" pitchFamily="34" charset="0"/>
              </a:rPr>
              <a:t>POTENTIAL </a:t>
            </a:r>
          </a:p>
          <a:p>
            <a:pPr lvl="0"/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US" sz="4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54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TRL </a:t>
            </a:r>
            <a:r>
              <a:rPr lang="en-US" sz="5400" b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5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5 - </a:t>
            </a:r>
            <a:r>
              <a:rPr lang="en-US" sz="4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Validation in real </a:t>
            </a:r>
            <a:r>
              <a:rPr lang="en-US" sz="40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environment</a:t>
            </a:r>
            <a:endParaRPr lang="en-US" sz="40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3A22A7FD-FA63-4F49-B7E2-BB66F6CC9654}"/>
              </a:ext>
            </a:extLst>
          </p:cNvPr>
          <p:cNvSpPr txBox="1"/>
          <p:nvPr/>
        </p:nvSpPr>
        <p:spPr>
          <a:xfrm>
            <a:off x="5388246" y="36000256"/>
            <a:ext cx="23993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Leader  	:</a:t>
            </a:r>
          </a:p>
          <a:p>
            <a: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Team members	:</a:t>
            </a:r>
          </a:p>
          <a:p>
            <a: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Dept./Faculty	:</a:t>
            </a:r>
          </a:p>
          <a:p>
            <a: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Email		:</a:t>
            </a:r>
          </a:p>
          <a:p>
            <a: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Phone		: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Expertise	</a:t>
            </a:r>
            <a: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en-US" sz="3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Invention keyword	: </a:t>
            </a:r>
            <a: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5208811-7C68-4BE9-B808-E80F3FEFCCCF}"/>
              </a:ext>
            </a:extLst>
          </p:cNvPr>
          <p:cNvSpPr txBox="1"/>
          <p:nvPr/>
        </p:nvSpPr>
        <p:spPr>
          <a:xfrm>
            <a:off x="7458963" y="3018820"/>
            <a:ext cx="20255299" cy="277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Title of </a:t>
            </a:r>
            <a:r>
              <a:rPr lang="en-US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Invention</a:t>
            </a:r>
          </a:p>
          <a:p>
            <a:pPr>
              <a:lnSpc>
                <a:spcPct val="80000"/>
              </a:lnSpc>
            </a:pPr>
            <a:endParaRPr lang="en-US" sz="80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sz="4000" b="1" dirty="0">
                <a:ln w="0"/>
                <a:solidFill>
                  <a:srgbClr val="FF0000"/>
                </a:solidFill>
              </a:rPr>
              <a:t>PATENT/COPYRIGHT/ID/TM NO.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224BC3EA-8F74-4BDE-9DE6-E8D6AC2C5397}"/>
              </a:ext>
            </a:extLst>
          </p:cNvPr>
          <p:cNvSpPr txBox="1"/>
          <p:nvPr/>
        </p:nvSpPr>
        <p:spPr>
          <a:xfrm>
            <a:off x="1751428" y="9872379"/>
            <a:ext cx="727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related images/products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A535B01-CBBB-470D-9181-83EA6505B9B2}"/>
              </a:ext>
            </a:extLst>
          </p:cNvPr>
          <p:cNvSpPr txBox="1"/>
          <p:nvPr/>
        </p:nvSpPr>
        <p:spPr>
          <a:xfrm>
            <a:off x="15246471" y="9364848"/>
            <a:ext cx="7273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related images/products/</a:t>
            </a:r>
          </a:p>
          <a:p>
            <a:pPr algn="ctr"/>
            <a:r>
              <a:rPr lang="en-US" sz="3500" dirty="0"/>
              <a:t>statistics/ graph/ process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033BE573-982D-4094-9CB9-A63375C922B1}"/>
              </a:ext>
            </a:extLst>
          </p:cNvPr>
          <p:cNvSpPr/>
          <p:nvPr/>
        </p:nvSpPr>
        <p:spPr>
          <a:xfrm>
            <a:off x="1036086" y="35574347"/>
            <a:ext cx="3887236" cy="483575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99526" y="11845732"/>
            <a:ext cx="15736901" cy="23876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000" b="1" dirty="0" err="1">
                <a:latin typeface="Arial-BoldMT"/>
                <a:ea typeface="Calibri" panose="020F0502020204030204" pitchFamily="34" charset="0"/>
                <a:cs typeface="Arial-BoldMT"/>
              </a:rPr>
              <a:t>Tahap</a:t>
            </a:r>
            <a:r>
              <a:rPr lang="en-US" sz="4000" b="1" dirty="0">
                <a:latin typeface="Arial-BoldMT"/>
                <a:ea typeface="Calibri" panose="020F0502020204030204" pitchFamily="34" charset="0"/>
                <a:cs typeface="Arial-BoldMT"/>
              </a:rPr>
              <a:t> </a:t>
            </a:r>
            <a:r>
              <a:rPr lang="en-US" sz="4000" b="1" dirty="0" smtClean="0">
                <a:latin typeface="Arial-BoldMT"/>
                <a:ea typeface="Calibri" panose="020F0502020204030204" pitchFamily="34" charset="0"/>
                <a:cs typeface="Arial-BoldMT"/>
              </a:rPr>
              <a:t>Technology Readiness Level (TRL)</a:t>
            </a:r>
            <a:br>
              <a:rPr lang="en-US" sz="4000" b="1" dirty="0" smtClean="0">
                <a:latin typeface="Arial-BoldMT"/>
                <a:ea typeface="Calibri" panose="020F0502020204030204" pitchFamily="34" charset="0"/>
                <a:cs typeface="Arial-BoldMT"/>
              </a:rPr>
            </a:br>
            <a:r>
              <a:rPr lang="en-US" sz="4000" b="1" dirty="0" smtClean="0">
                <a:latin typeface="Arial-BoldMT"/>
                <a:ea typeface="Calibri" panose="020F0502020204030204" pitchFamily="34" charset="0"/>
                <a:cs typeface="Arial-BoldMT"/>
              </a:rPr>
              <a:t>- </a:t>
            </a:r>
            <a:r>
              <a:rPr lang="en-US" sz="4000" b="1" dirty="0" err="1">
                <a:latin typeface="Arial-BoldMT"/>
                <a:ea typeface="Calibri" panose="020F0502020204030204" pitchFamily="34" charset="0"/>
                <a:cs typeface="Arial-BoldMT"/>
              </a:rPr>
              <a:t>Penerangan</a:t>
            </a:r>
            <a:r>
              <a:rPr lang="en-US" sz="4000" b="1" dirty="0">
                <a:latin typeface="Arial-BoldMT"/>
                <a:ea typeface="Calibri" panose="020F0502020204030204" pitchFamily="34" charset="0"/>
                <a:cs typeface="Arial-BoldMT"/>
              </a:rPr>
              <a:t> </a:t>
            </a:r>
            <a:r>
              <a:rPr lang="en-US" sz="4000" b="1" dirty="0" err="1" smtClean="0">
                <a:latin typeface="Arial-BoldMT"/>
                <a:ea typeface="Calibri" panose="020F0502020204030204" pitchFamily="34" charset="0"/>
                <a:cs typeface="Arial-BoldMT"/>
              </a:rPr>
              <a:t>Ciri-ciri</a:t>
            </a:r>
            <a:r>
              <a:rPr lang="en-US" sz="4000" b="1" dirty="0" smtClean="0">
                <a:latin typeface="Arial-BoldMT"/>
                <a:ea typeface="Calibri" panose="020F0502020204030204" pitchFamily="34" charset="0"/>
                <a:cs typeface="Arial-BoldMT"/>
              </a:rPr>
              <a:t> </a:t>
            </a:r>
            <a:r>
              <a:rPr lang="en-US" sz="4000" b="1" dirty="0" err="1" smtClean="0">
                <a:latin typeface="Arial-BoldMT"/>
                <a:ea typeface="Calibri" panose="020F0502020204030204" pitchFamily="34" charset="0"/>
                <a:cs typeface="Arial-BoldMT"/>
              </a:rPr>
              <a:t>teknologi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latin typeface="Arial-BoldMT"/>
                <a:ea typeface="Calibri" panose="020F0502020204030204" pitchFamily="34" charset="0"/>
                <a:cs typeface="Arial-BoldMT"/>
              </a:rPr>
              <a:t> 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latin typeface="Arial-BoldMT"/>
                <a:ea typeface="Calibri" panose="020F0502020204030204" pitchFamily="34" charset="0"/>
                <a:cs typeface="Arial-BoldMT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latin typeface="ArialMT"/>
                <a:ea typeface="Calibri" panose="020F0502020204030204" pitchFamily="34" charset="0"/>
                <a:cs typeface="ArialMT"/>
              </a:rPr>
              <a:t>TRL 1 -</a:t>
            </a:r>
            <a:r>
              <a:rPr lang="en-US" sz="3600" b="1" i="1" dirty="0">
                <a:latin typeface="Arial-ItalicMT"/>
                <a:ea typeface="Calibri" panose="020F0502020204030204" pitchFamily="34" charset="0"/>
                <a:cs typeface="Arial-ItalicMT"/>
              </a:rPr>
              <a:t>Basic Principle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Technology research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Pure science begins translation to R&amp;D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latin typeface="ArialMT"/>
                <a:ea typeface="Calibri" panose="020F0502020204030204" pitchFamily="34" charset="0"/>
                <a:cs typeface="ArialMT"/>
              </a:rPr>
              <a:t>TRL 2-</a:t>
            </a:r>
            <a:r>
              <a:rPr lang="en-US" sz="3600" b="1" i="1" dirty="0">
                <a:latin typeface="Arial-ItalicMT"/>
                <a:ea typeface="Calibri" panose="020F0502020204030204" pitchFamily="34" charset="0"/>
                <a:cs typeface="Arial-ItalicMT"/>
              </a:rPr>
              <a:t>Formulation of Concept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Early studies for application formulation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Invention &amp; Practical Application Begins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latin typeface="ArialMT"/>
                <a:ea typeface="Calibri" panose="020F0502020204030204" pitchFamily="34" charset="0"/>
                <a:cs typeface="ArialMT"/>
              </a:rPr>
              <a:t>TRL 3-</a:t>
            </a:r>
            <a:r>
              <a:rPr lang="en-US" sz="3600" b="1" i="1" dirty="0">
                <a:latin typeface="Arial-ItalicMT"/>
                <a:ea typeface="Calibri" panose="020F0502020204030204" pitchFamily="34" charset="0"/>
                <a:cs typeface="Arial-ItalicMT"/>
              </a:rPr>
              <a:t>Experimental Proof of Concept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Analytical validation &amp; proof of concept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Start active research &amp; development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latin typeface="ArialMT"/>
                <a:ea typeface="Calibri" panose="020F0502020204030204" pitchFamily="34" charset="0"/>
                <a:cs typeface="ArialMT"/>
              </a:rPr>
              <a:t>TRL 4-</a:t>
            </a:r>
            <a:r>
              <a:rPr lang="en-US" sz="3600" b="1" i="1" dirty="0">
                <a:latin typeface="Arial-ItalicMT"/>
                <a:ea typeface="Calibri" panose="020F0502020204030204" pitchFamily="34" charset="0"/>
                <a:cs typeface="Arial-ItalicMT"/>
              </a:rPr>
              <a:t>Lab validation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Validation in laboratory environment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Ready to begin bridge for technology transition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latin typeface="ArialMT"/>
                <a:ea typeface="Calibri" panose="020F0502020204030204" pitchFamily="34" charset="0"/>
                <a:cs typeface="ArialMT"/>
              </a:rPr>
              <a:t>TRL 5-</a:t>
            </a:r>
            <a:r>
              <a:rPr lang="en-US" sz="3600" b="1" i="1" dirty="0">
                <a:latin typeface="Arial-ItalicMT"/>
                <a:ea typeface="Calibri" panose="020F0502020204030204" pitchFamily="34" charset="0"/>
                <a:cs typeface="Arial-ItalicMT"/>
              </a:rPr>
              <a:t>Validation in real environment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Validation in relevant environment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Ready to enter technology development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latin typeface="ArialMT"/>
                <a:ea typeface="Calibri" panose="020F0502020204030204" pitchFamily="34" charset="0"/>
                <a:cs typeface="ArialMT"/>
              </a:rPr>
              <a:t>TRL 6-</a:t>
            </a:r>
            <a:r>
              <a:rPr lang="en-US" sz="3600" b="1" i="1" dirty="0">
                <a:latin typeface="Arial-ItalicMT"/>
                <a:ea typeface="Calibri" panose="020F0502020204030204" pitchFamily="34" charset="0"/>
                <a:cs typeface="Arial-ItalicMT"/>
              </a:rPr>
              <a:t>Demonstration in real environment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Demonstrated in relevant environment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Ready to enter system development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latin typeface="ArialMT"/>
                <a:ea typeface="Calibri" panose="020F0502020204030204" pitchFamily="34" charset="0"/>
                <a:cs typeface="ArialMT"/>
              </a:rPr>
              <a:t>TRL 7-</a:t>
            </a:r>
            <a:r>
              <a:rPr lang="en-US" sz="3600" b="1" i="1" dirty="0">
                <a:latin typeface="Arial-ItalicMT"/>
                <a:ea typeface="Calibri" panose="020F0502020204030204" pitchFamily="34" charset="0"/>
                <a:cs typeface="Arial-ItalicMT"/>
              </a:rPr>
              <a:t>Demonstration of prototype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Demonstrated in operational environment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Ready for limited production decision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latin typeface="ArialMT"/>
                <a:ea typeface="Calibri" panose="020F0502020204030204" pitchFamily="34" charset="0"/>
                <a:cs typeface="ArialMT"/>
              </a:rPr>
              <a:t>TRL 8-</a:t>
            </a:r>
            <a:r>
              <a:rPr lang="en-US" sz="3600" b="1" i="1" dirty="0">
                <a:latin typeface="Arial-ItalicMT"/>
                <a:ea typeface="Calibri" panose="020F0502020204030204" pitchFamily="34" charset="0"/>
                <a:cs typeface="Arial-ItalicMT"/>
              </a:rPr>
              <a:t>Product/System complete and qualified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Compliant, qualified &amp; test/demo complete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Ready for operational evaluation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latin typeface="ArialMT"/>
                <a:ea typeface="Calibri" panose="020F0502020204030204" pitchFamily="34" charset="0"/>
                <a:cs typeface="ArialMT"/>
              </a:rPr>
              <a:t>TRL 9-</a:t>
            </a:r>
            <a:r>
              <a:rPr lang="en-US" sz="3600" b="1" i="1" dirty="0">
                <a:latin typeface="Arial-ItalicMT"/>
                <a:ea typeface="Calibri" panose="020F0502020204030204" pitchFamily="34" charset="0"/>
                <a:cs typeface="Arial-ItalicMT"/>
              </a:rPr>
              <a:t>Product/System proven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Completed operational evaluation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SymbolMT"/>
              </a:rPr>
              <a:t>• </a:t>
            </a:r>
            <a:r>
              <a:rPr lang="en-US" sz="3600" i="1" dirty="0">
                <a:latin typeface="Arial-ItalicMT"/>
                <a:ea typeface="Calibri" panose="020F0502020204030204" pitchFamily="34" charset="0"/>
                <a:cs typeface="Arial-ItalicMT"/>
              </a:rPr>
              <a:t>Ready for full-rate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latin typeface="Arial-BoldMT"/>
                <a:ea typeface="Calibri" panose="020F0502020204030204" pitchFamily="34" charset="0"/>
                <a:cs typeface="Arial-BoldMT"/>
              </a:rPr>
              <a:t>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15" b="74527"/>
          <a:stretch/>
        </p:blipFill>
        <p:spPr>
          <a:xfrm>
            <a:off x="31299525" y="35574347"/>
            <a:ext cx="1978279" cy="19798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2" t="4" r="59775" b="74727"/>
          <a:stretch/>
        </p:blipFill>
        <p:spPr>
          <a:xfrm>
            <a:off x="33277804" y="35574347"/>
            <a:ext cx="1951883" cy="19639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5" t="-157" r="39790" b="74454"/>
          <a:stretch/>
        </p:blipFill>
        <p:spPr>
          <a:xfrm>
            <a:off x="35256083" y="35574347"/>
            <a:ext cx="1978279" cy="19977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5" t="-471" r="19940" b="74768"/>
          <a:stretch/>
        </p:blipFill>
        <p:spPr>
          <a:xfrm>
            <a:off x="37234362" y="35507355"/>
            <a:ext cx="1978279" cy="199771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6" t="-471" r="-161" b="74768"/>
          <a:stretch/>
        </p:blipFill>
        <p:spPr>
          <a:xfrm>
            <a:off x="39212641" y="35539169"/>
            <a:ext cx="1978279" cy="19977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3" r="79615" b="49954"/>
          <a:stretch/>
        </p:blipFill>
        <p:spPr>
          <a:xfrm>
            <a:off x="41190920" y="35601158"/>
            <a:ext cx="1978279" cy="194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t="25305" r="59876" b="49682"/>
          <a:stretch/>
        </p:blipFill>
        <p:spPr>
          <a:xfrm>
            <a:off x="31299526" y="37554222"/>
            <a:ext cx="1945758" cy="19440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6" t="25079" r="39853" b="49908"/>
          <a:stretch/>
        </p:blipFill>
        <p:spPr>
          <a:xfrm>
            <a:off x="33254504" y="37554222"/>
            <a:ext cx="1945758" cy="19440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8" t="25196" r="19981" b="49791"/>
          <a:stretch/>
        </p:blipFill>
        <p:spPr>
          <a:xfrm>
            <a:off x="35256083" y="37572065"/>
            <a:ext cx="1945758" cy="19440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3" t="25196" r="296" b="49791"/>
          <a:stretch/>
        </p:blipFill>
        <p:spPr>
          <a:xfrm>
            <a:off x="37266883" y="37572065"/>
            <a:ext cx="1945758" cy="19440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74577" r="79748" b="410"/>
          <a:stretch/>
        </p:blipFill>
        <p:spPr>
          <a:xfrm>
            <a:off x="31299525" y="39498375"/>
            <a:ext cx="1945758" cy="19440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t="74701" r="59725" b="286"/>
          <a:stretch/>
        </p:blipFill>
        <p:spPr>
          <a:xfrm>
            <a:off x="33254503" y="39498375"/>
            <a:ext cx="1945758" cy="19440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2" t="74818" r="39947" b="169"/>
          <a:stretch/>
        </p:blipFill>
        <p:spPr>
          <a:xfrm>
            <a:off x="35256082" y="39516218"/>
            <a:ext cx="1945758" cy="19440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4" t="74585" r="20075" b="402"/>
          <a:stretch/>
        </p:blipFill>
        <p:spPr>
          <a:xfrm>
            <a:off x="37266882" y="39516218"/>
            <a:ext cx="1945758" cy="19440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" t="49775" r="79690" b="25212"/>
          <a:stretch/>
        </p:blipFill>
        <p:spPr>
          <a:xfrm>
            <a:off x="39245162" y="37553610"/>
            <a:ext cx="1945758" cy="19440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3" t="50007" r="296" b="24980"/>
          <a:stretch/>
        </p:blipFill>
        <p:spPr>
          <a:xfrm>
            <a:off x="41255962" y="37553610"/>
            <a:ext cx="1945758" cy="19440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3" t="74818" r="296" b="169"/>
          <a:stretch/>
        </p:blipFill>
        <p:spPr>
          <a:xfrm>
            <a:off x="39245161" y="39497763"/>
            <a:ext cx="1945758" cy="194409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1247181" y="41508850"/>
            <a:ext cx="100087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Can choose more than </a:t>
            </a:r>
            <a:r>
              <a:rPr lang="en-US" sz="2400" b="1" dirty="0" smtClean="0"/>
              <a:t>one</a:t>
            </a:r>
            <a:r>
              <a:rPr lang="en-US" sz="2400" b="1" dirty="0" smtClean="0"/>
              <a:t> UNSDG.  More </a:t>
            </a:r>
            <a:r>
              <a:rPr lang="en-US" sz="2400" b="1" dirty="0" smtClean="0"/>
              <a:t>info</a:t>
            </a:r>
          </a:p>
          <a:p>
            <a:r>
              <a:rPr lang="en-US" sz="2400" dirty="0" smtClean="0">
                <a:hlinkClick r:id="rId6"/>
              </a:rPr>
              <a:t>https://www.un.org/sustainabledevelopment/sustainable-development-goals/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1694914-7FA4-4628-8B21-F71D3AD6D6CD}"/>
              </a:ext>
            </a:extLst>
          </p:cNvPr>
          <p:cNvSpPr txBox="1"/>
          <p:nvPr/>
        </p:nvSpPr>
        <p:spPr>
          <a:xfrm>
            <a:off x="25900880" y="36236614"/>
            <a:ext cx="2579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#UNSDG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EAC6E26-892A-4C67-9926-918F770485A5}"/>
              </a:ext>
            </a:extLst>
          </p:cNvPr>
          <p:cNvSpPr txBox="1"/>
          <p:nvPr/>
        </p:nvSpPr>
        <p:spPr>
          <a:xfrm>
            <a:off x="23779777" y="39337211"/>
            <a:ext cx="629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Helvetica" panose="020B0604020202020204" pitchFamily="34" charset="0"/>
                <a:cs typeface="Helvetica" panose="020B0604020202020204" pitchFamily="34" charset="0"/>
              </a:rPr>
              <a:t>www.</a:t>
            </a:r>
            <a:r>
              <a:rPr lang="en-US" sz="32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sciencepark</a:t>
            </a:r>
            <a:r>
              <a:rPr lang="en-US" sz="3200" dirty="0" err="1">
                <a:latin typeface="Helvetica" panose="020B0604020202020204" pitchFamily="34" charset="0"/>
                <a:cs typeface="Helvetica" panose="020B0604020202020204" pitchFamily="34" charset="0"/>
              </a:rPr>
              <a:t>.upm.edu.my</a:t>
            </a:r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8" t="25196" r="19981" b="49791"/>
          <a:stretch/>
        </p:blipFill>
        <p:spPr>
          <a:xfrm>
            <a:off x="26131796" y="36836210"/>
            <a:ext cx="2262519" cy="2260585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>
            <a:off x="28937903" y="36952202"/>
            <a:ext cx="1818034" cy="1293427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riped Right Arrow 45"/>
          <p:cNvSpPr/>
          <p:nvPr/>
        </p:nvSpPr>
        <p:spPr>
          <a:xfrm>
            <a:off x="27462182" y="34050855"/>
            <a:ext cx="3293755" cy="1293427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4506686" y="14652805"/>
            <a:ext cx="427312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 poster for reference</a:t>
            </a:r>
          </a:p>
          <a:p>
            <a:pPr algn="r"/>
            <a:endParaRPr 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://sciencepark.upm.edu.my/industri/teknologi_untuk_dilesenkan/teknologi_sedia_dikomersialkan-4154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24BC3EA-8F74-4BDE-9DE6-E8D6AC2C5397}"/>
              </a:ext>
            </a:extLst>
          </p:cNvPr>
          <p:cNvSpPr txBox="1"/>
          <p:nvPr/>
        </p:nvSpPr>
        <p:spPr>
          <a:xfrm>
            <a:off x="1188486" y="37985415"/>
            <a:ext cx="237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Researcher photo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521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106</Words>
  <Application>Microsoft Office PowerPoint</Application>
  <PresentationFormat>Custom</PresentationFormat>
  <Paragraphs>124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Arial-BoldMT</vt:lpstr>
      <vt:lpstr>Arial-ItalicMT</vt:lpstr>
      <vt:lpstr>ArialMT</vt:lpstr>
      <vt:lpstr>Calibri</vt:lpstr>
      <vt:lpstr>Century Gothic</vt:lpstr>
      <vt:lpstr>Helvetica</vt:lpstr>
      <vt:lpstr>SymbolMT</vt:lpstr>
      <vt:lpstr>Times New Roman</vt:lpstr>
      <vt:lpstr>Office Theme</vt:lpstr>
      <vt:lpstr>PowerPoint Presentation</vt:lpstr>
    </vt:vector>
  </TitlesOfParts>
  <Company>Ataei's Ismail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Ataei Ismail</dc:creator>
  <cp:lastModifiedBy>SEBAT MONDOH</cp:lastModifiedBy>
  <cp:revision>131</cp:revision>
  <dcterms:created xsi:type="dcterms:W3CDTF">2017-04-17T02:44:49Z</dcterms:created>
  <dcterms:modified xsi:type="dcterms:W3CDTF">2021-02-26T07:28:31Z</dcterms:modified>
</cp:coreProperties>
</file>